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895"/>
        <p:guide pos="814" orient="horz"/>
        <p:guide pos="454"/>
        <p:guide pos="5443"/>
        <p:guide pos="3823"/>
        <p:guide pos="3742"/>
        <p:guide pos="2705" orient="horz"/>
        <p:guide pos="256"/>
        <p:guide pos="624"/>
        <p:guide pos="44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slide" Target="slides/slide16.xml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24" Type="http://schemas.openxmlformats.org/officeDocument/2006/relationships/slide" Target="slides/slide18.xml"/><Relationship Id="rId12" Type="http://schemas.openxmlformats.org/officeDocument/2006/relationships/slide" Target="slides/slide6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e1459a6954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ge1459a6954_0_19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e1459a6954_0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ge1459a6954_0_2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e1459a6954_0_29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e1459a6954_0_2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e1459a6954_0_30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e1459a6954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e1459a6954_0_3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ge1459a6954_0_3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e1459a6954_0_3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ge1459a6954_0_3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dc003eb95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gdc003eb95a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e1459a6954_0_4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ge1459a6954_0_4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e1459a6954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e1459a6954_0_14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e283d044c9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ge283d044c9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e1459a6954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ge1459a6954_0_14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e1459a6954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e1459a6954_0_15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e1459a6954_0_4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e1459a6954_0_4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e1459a6954_0_16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e1459a6954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e1459a6954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ge1459a6954_0_17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type="ctrTitle"/>
          </p:nvPr>
        </p:nvSpPr>
        <p:spPr>
          <a:xfrm>
            <a:off x="685800" y="1597819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1" type="subTitle"/>
          </p:nvPr>
        </p:nvSpPr>
        <p:spPr>
          <a:xfrm>
            <a:off x="1371600" y="2914650"/>
            <a:ext cx="6400800" cy="13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9" name="Google Shape;89;p14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4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5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5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5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6"/>
          <p:cNvSpPr txBox="1"/>
          <p:nvPr>
            <p:ph type="title"/>
          </p:nvPr>
        </p:nvSpPr>
        <p:spPr>
          <a:xfrm>
            <a:off x="722313" y="3305176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" type="body"/>
          </p:nvPr>
        </p:nvSpPr>
        <p:spPr>
          <a:xfrm>
            <a:off x="722313" y="2180035"/>
            <a:ext cx="77724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1" name="Google Shape;101;p16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6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6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" type="body"/>
          </p:nvPr>
        </p:nvSpPr>
        <p:spPr>
          <a:xfrm>
            <a:off x="457200" y="900113"/>
            <a:ext cx="4038600" cy="25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7" name="Google Shape;107;p17"/>
          <p:cNvSpPr txBox="1"/>
          <p:nvPr>
            <p:ph idx="2" type="body"/>
          </p:nvPr>
        </p:nvSpPr>
        <p:spPr>
          <a:xfrm>
            <a:off x="4648200" y="900113"/>
            <a:ext cx="4038600" cy="25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8" name="Google Shape;108;p17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7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7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" type="body"/>
          </p:nvPr>
        </p:nvSpPr>
        <p:spPr>
          <a:xfrm>
            <a:off x="457200" y="1151335"/>
            <a:ext cx="40401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4" name="Google Shape;114;p18"/>
          <p:cNvSpPr txBox="1"/>
          <p:nvPr>
            <p:ph idx="2" type="body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5" name="Google Shape;115;p18"/>
          <p:cNvSpPr txBox="1"/>
          <p:nvPr>
            <p:ph idx="3" type="body"/>
          </p:nvPr>
        </p:nvSpPr>
        <p:spPr>
          <a:xfrm>
            <a:off x="4645026" y="1151335"/>
            <a:ext cx="40419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6" name="Google Shape;116;p18"/>
          <p:cNvSpPr txBox="1"/>
          <p:nvPr>
            <p:ph idx="4" type="body"/>
          </p:nvPr>
        </p:nvSpPr>
        <p:spPr>
          <a:xfrm>
            <a:off x="4645026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7" name="Google Shape;117;p18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18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18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9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19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0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457201" y="204787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1"/>
          <p:cNvSpPr txBox="1"/>
          <p:nvPr>
            <p:ph idx="1" type="body"/>
          </p:nvPr>
        </p:nvSpPr>
        <p:spPr>
          <a:xfrm>
            <a:off x="3575050" y="204788"/>
            <a:ext cx="5111700" cy="43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2" name="Google Shape;132;p21"/>
          <p:cNvSpPr txBox="1"/>
          <p:nvPr>
            <p:ph idx="2" type="body"/>
          </p:nvPr>
        </p:nvSpPr>
        <p:spPr>
          <a:xfrm>
            <a:off x="457201" y="1076326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33" name="Google Shape;133;p21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1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2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0" name="Google Shape;140;p22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 rot="5400000">
            <a:off x="2874750" y="-1217399"/>
            <a:ext cx="33945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3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3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3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 rot="5400000">
            <a:off x="6012600" y="771581"/>
            <a:ext cx="32910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 rot="5400000">
            <a:off x="1821600" y="-1209619"/>
            <a:ext cx="32910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24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4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4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8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jpg"/><Relationship Id="rId4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png"/><Relationship Id="rId4" Type="http://schemas.openxmlformats.org/officeDocument/2006/relationships/image" Target="../media/image5.jpg"/><Relationship Id="rId5" Type="http://schemas.openxmlformats.org/officeDocument/2006/relationships/image" Target="../media/image15.png"/><Relationship Id="rId6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png"/><Relationship Id="rId4" Type="http://schemas.openxmlformats.org/officeDocument/2006/relationships/image" Target="../media/image5.jpg"/><Relationship Id="rId5" Type="http://schemas.openxmlformats.org/officeDocument/2006/relationships/image" Target="../media/image1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2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Relationship Id="rId4" Type="http://schemas.openxmlformats.org/officeDocument/2006/relationships/image" Target="../media/image2.png"/><Relationship Id="rId5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9.jpg"/><Relationship Id="rId5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jp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5"/>
          <p:cNvSpPr txBox="1"/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SICUREZZA</a:t>
            </a:r>
            <a:endParaRPr b="1" sz="3300" cap="small">
              <a:solidFill>
                <a:srgbClr val="4E9CBA"/>
              </a:solidFill>
            </a:endParaRPr>
          </a:p>
        </p:txBody>
      </p:sp>
      <p:sp>
        <p:nvSpPr>
          <p:cNvPr id="161" name="Google Shape;161;p25"/>
          <p:cNvSpPr txBox="1"/>
          <p:nvPr>
            <p:ph idx="1" type="subTitle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b="1" lang="it-IT" sz="1800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34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7</a:t>
            </a:r>
            <a:r>
              <a:rPr b="1" lang="it-IT" sz="2500">
                <a:solidFill>
                  <a:srgbClr val="4E9CBA"/>
                </a:solidFill>
              </a:rPr>
              <a:t>. Redirecting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49" name="Google Shape;249;p34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34"/>
          <p:cNvSpPr/>
          <p:nvPr/>
        </p:nvSpPr>
        <p:spPr>
          <a:xfrm>
            <a:off x="6959100" y="1628850"/>
            <a:ext cx="1512000" cy="255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34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34"/>
          <p:cNvSpPr txBox="1"/>
          <p:nvPr/>
        </p:nvSpPr>
        <p:spPr>
          <a:xfrm>
            <a:off x="407025" y="1159175"/>
            <a:ext cx="37419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Redirecting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consiste nella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deviazione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ad un altro indirizzo diverso da quello digitato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in modo che gli utenti visualizzino una pagina differente da quella desiderata, spesso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contenente spam 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o appositamente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creata per farci inserire dati personali o installare malware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Per difendersi da queste pratiche è necessario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controllare sempre il sito nella barra di ricerca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in caso di redirecting dovrebbe cambiare e ancora il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lucchetto nella barra di ricerca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Un buon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antivirus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dovrebbe anche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segnalare l’anomalia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 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3" name="Google Shape;253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1800" y="1053072"/>
            <a:ext cx="2276400" cy="2134125"/>
          </a:xfrm>
          <a:prstGeom prst="rect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54" name="Google Shape;254;p34"/>
          <p:cNvSpPr/>
          <p:nvPr/>
        </p:nvSpPr>
        <p:spPr>
          <a:xfrm>
            <a:off x="4801800" y="1053075"/>
            <a:ext cx="246600" cy="188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34"/>
          <p:cNvSpPr/>
          <p:nvPr/>
        </p:nvSpPr>
        <p:spPr>
          <a:xfrm>
            <a:off x="4878200" y="2295000"/>
            <a:ext cx="968400" cy="2325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34"/>
          <p:cNvSpPr/>
          <p:nvPr/>
        </p:nvSpPr>
        <p:spPr>
          <a:xfrm>
            <a:off x="5945300" y="3321550"/>
            <a:ext cx="2276400" cy="1353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34"/>
          <p:cNvSpPr txBox="1"/>
          <p:nvPr/>
        </p:nvSpPr>
        <p:spPr>
          <a:xfrm>
            <a:off x="5985600" y="3259450"/>
            <a:ext cx="22488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Possiamo anche cliccare sul lucchetto nella barra degli indirizzi, che ci indica un sito sicuro, ma ci permette di verificare abbia un certificato valido e sicuro.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8" name="Google Shape;258;p34"/>
          <p:cNvCxnSpPr>
            <a:stCxn id="253" idx="3"/>
            <a:endCxn id="257" idx="3"/>
          </p:cNvCxnSpPr>
          <p:nvPr/>
        </p:nvCxnSpPr>
        <p:spPr>
          <a:xfrm>
            <a:off x="7078200" y="2120134"/>
            <a:ext cx="1156200" cy="1878000"/>
          </a:xfrm>
          <a:prstGeom prst="bentConnector3">
            <a:avLst>
              <a:gd fmla="val 120595" name="adj1"/>
            </a:avLst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Google Shape;263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35"/>
          <p:cNvSpPr txBox="1"/>
          <p:nvPr/>
        </p:nvSpPr>
        <p:spPr>
          <a:xfrm>
            <a:off x="507300" y="1465375"/>
            <a:ext cx="32679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antivirus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è uno speciale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software che monitora il costantemente il nostro dispositivo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ma perché sia efficace è necessario sia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sempre aggiornato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Windows ha già integrato un antivirus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ma possiamo anche acquistarne uno. Non esiste, di fatto, un software di questo tipo migliore di un altro.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cominciare possiamo assicurarci che quello di Windows sia attivo e aggiornato nelle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impostazioni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nostro pc.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35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8</a:t>
            </a:r>
            <a:r>
              <a:rPr b="1" lang="it-IT" sz="2500">
                <a:solidFill>
                  <a:srgbClr val="4E9CBA"/>
                </a:solidFill>
              </a:rPr>
              <a:t>. Antivirus e sicurezza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266" name="Google Shape;266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77275" y="1446893"/>
            <a:ext cx="4393824" cy="2698807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67" name="Google Shape;267;p35"/>
          <p:cNvSpPr/>
          <p:nvPr/>
        </p:nvSpPr>
        <p:spPr>
          <a:xfrm>
            <a:off x="4077275" y="3633125"/>
            <a:ext cx="1101300" cy="457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Google Shape;272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36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3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8</a:t>
            </a:r>
            <a:r>
              <a:rPr b="1" lang="it-IT" sz="2500">
                <a:solidFill>
                  <a:srgbClr val="4E9CBA"/>
                </a:solidFill>
              </a:rPr>
              <a:t>. Antivirus e sicurezza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75" name="Google Shape;275;p36"/>
          <p:cNvSpPr txBox="1"/>
          <p:nvPr/>
        </p:nvSpPr>
        <p:spPr>
          <a:xfrm>
            <a:off x="407025" y="1210575"/>
            <a:ext cx="33753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Controllare quindi che 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pc sia aggiornato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e, nel caso in cui non lo sia, aggiornatelo.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Potete anche assicurarvi non ci siano problemi cliccando sul tasto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Sicurezza di Windows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 caso in cui il computer avesse rilevato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attività sospette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questo ve lo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segnalerà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6" name="Google Shape;276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82325" y="1210574"/>
            <a:ext cx="3988426" cy="1131726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77" name="Google Shape;277;p36"/>
          <p:cNvSpPr/>
          <p:nvPr/>
        </p:nvSpPr>
        <p:spPr>
          <a:xfrm>
            <a:off x="5411575" y="1787125"/>
            <a:ext cx="1575300" cy="32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78" name="Google Shape;278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34601" y="2408574"/>
            <a:ext cx="2883875" cy="2119200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79" name="Google Shape;279;p36"/>
          <p:cNvSpPr/>
          <p:nvPr/>
        </p:nvSpPr>
        <p:spPr>
          <a:xfrm>
            <a:off x="5753450" y="2620175"/>
            <a:ext cx="1575300" cy="1907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36"/>
          <p:cNvSpPr/>
          <p:nvPr/>
        </p:nvSpPr>
        <p:spPr>
          <a:xfrm>
            <a:off x="3784350" y="2027925"/>
            <a:ext cx="888900" cy="168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36"/>
          <p:cNvSpPr/>
          <p:nvPr/>
        </p:nvSpPr>
        <p:spPr>
          <a:xfrm>
            <a:off x="4323438" y="2818900"/>
            <a:ext cx="888900" cy="168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oogle Shape;286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37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37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9</a:t>
            </a:r>
            <a:r>
              <a:rPr b="1" lang="it-IT" sz="2500">
                <a:solidFill>
                  <a:srgbClr val="4E9CBA"/>
                </a:solidFill>
              </a:rPr>
              <a:t>. Da cosa ci protegge l’antivirus?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89" name="Google Shape;289;p37"/>
          <p:cNvSpPr txBox="1"/>
          <p:nvPr/>
        </p:nvSpPr>
        <p:spPr>
          <a:xfrm>
            <a:off x="547800" y="1291900"/>
            <a:ext cx="32274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L’antivirus ci protegge dai cosiddetti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malware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termine con il quale si identifica qualsiasi tipo di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programma utilizzato per danneggiare un computer o rubare segretamente informazioni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 malware possono essere di diversi tipi: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Virus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Trojans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Spyware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Adware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etc...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37"/>
          <p:cNvSpPr txBox="1"/>
          <p:nvPr/>
        </p:nvSpPr>
        <p:spPr>
          <a:xfrm>
            <a:off x="1909250" y="127875"/>
            <a:ext cx="429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Sicurezza Informatica, Sicurezza Internet" id="291" name="Google Shape;291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19028" y="1438925"/>
            <a:ext cx="4541821" cy="290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Google Shape;296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38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10</a:t>
            </a:r>
            <a:r>
              <a:rPr b="1" lang="it-IT" sz="2500">
                <a:solidFill>
                  <a:srgbClr val="4E9CBA"/>
                </a:solidFill>
              </a:rPr>
              <a:t>. Da cosa ci protegge l’antivirus?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98" name="Google Shape;298;p38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Virus e Trojans</a:t>
            </a:r>
            <a:endParaRPr sz="1700"/>
          </a:p>
        </p:txBody>
      </p:sp>
      <p:sp>
        <p:nvSpPr>
          <p:cNvPr id="299" name="Google Shape;299;p38"/>
          <p:cNvSpPr txBox="1"/>
          <p:nvPr/>
        </p:nvSpPr>
        <p:spPr>
          <a:xfrm>
            <a:off x="648675" y="1417725"/>
            <a:ext cx="3126600" cy="23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I </a:t>
            </a:r>
            <a:r>
              <a:rPr b="1"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Virus</a:t>
            </a: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 vengono diffusi attraverso programmi infetti e si riproducono all'interno di un computer.</a:t>
            </a:r>
            <a:endParaRPr>
              <a:solidFill>
                <a:srgbClr val="20212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0212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I Virus </a:t>
            </a:r>
            <a:r>
              <a:rPr b="1"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si trasmettono</a:t>
            </a: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 principalmente tramite </a:t>
            </a:r>
            <a:r>
              <a:rPr b="1"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email di spam</a:t>
            </a: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 o tramite </a:t>
            </a:r>
            <a:r>
              <a:rPr b="1"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dischi esterni infetti</a:t>
            </a: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, tramite </a:t>
            </a:r>
            <a:r>
              <a:rPr b="1"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download</a:t>
            </a: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 di programmi da Internet o attraverso </a:t>
            </a:r>
            <a:r>
              <a:rPr b="1"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file</a:t>
            </a: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rgbClr val="20212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p38"/>
          <p:cNvSpPr txBox="1"/>
          <p:nvPr/>
        </p:nvSpPr>
        <p:spPr>
          <a:xfrm>
            <a:off x="577275" y="4690475"/>
            <a:ext cx="5201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38"/>
          <p:cNvSpPr txBox="1"/>
          <p:nvPr/>
        </p:nvSpPr>
        <p:spPr>
          <a:xfrm>
            <a:off x="648675" y="3906350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38"/>
          <p:cNvSpPr/>
          <p:nvPr/>
        </p:nvSpPr>
        <p:spPr>
          <a:xfrm>
            <a:off x="7008025" y="4264825"/>
            <a:ext cx="814500" cy="263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38"/>
          <p:cNvSpPr txBox="1"/>
          <p:nvPr/>
        </p:nvSpPr>
        <p:spPr>
          <a:xfrm>
            <a:off x="4454600" y="1417713"/>
            <a:ext cx="32280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Trojans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sono programmi infetti che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mascherano la loro identità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così che lo si installi, magari spacciandosi addirittura per un antivirus.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 Trojan di solito vengono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diffusi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quando un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eseguiamo un allegato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di una e-mail all’apparenza innocua, o ad effettuare un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download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Google Shape;308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39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10</a:t>
            </a:r>
            <a:r>
              <a:rPr b="1" lang="it-IT" sz="2500">
                <a:solidFill>
                  <a:srgbClr val="4E9CBA"/>
                </a:solidFill>
              </a:rPr>
              <a:t>. Da cosa ci protegge l’antivirus?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310" name="Google Shape;310;p39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Spyware e Adware</a:t>
            </a:r>
            <a:endParaRPr sz="1700"/>
          </a:p>
        </p:txBody>
      </p:sp>
      <p:sp>
        <p:nvSpPr>
          <p:cNvPr id="311" name="Google Shape;311;p39"/>
          <p:cNvSpPr txBox="1"/>
          <p:nvPr/>
        </p:nvSpPr>
        <p:spPr>
          <a:xfrm>
            <a:off x="648675" y="1417725"/>
            <a:ext cx="3126600" cy="333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Spyware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spiano quello che facciamo sul computer e su Internet,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raccogliendo dati e monitorando le nostre attività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Ci mostrano anche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pubblicità indesiderate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Solitamente si incontrano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installando programmi da siti poco attendibili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oppure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ad-ons infetti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0212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39"/>
          <p:cNvSpPr txBox="1"/>
          <p:nvPr/>
        </p:nvSpPr>
        <p:spPr>
          <a:xfrm>
            <a:off x="577275" y="4690475"/>
            <a:ext cx="5201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p39"/>
          <p:cNvSpPr txBox="1"/>
          <p:nvPr/>
        </p:nvSpPr>
        <p:spPr>
          <a:xfrm>
            <a:off x="501325" y="469812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p39"/>
          <p:cNvSpPr/>
          <p:nvPr/>
        </p:nvSpPr>
        <p:spPr>
          <a:xfrm>
            <a:off x="7008025" y="4264825"/>
            <a:ext cx="814500" cy="263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39"/>
          <p:cNvSpPr txBox="1"/>
          <p:nvPr/>
        </p:nvSpPr>
        <p:spPr>
          <a:xfrm>
            <a:off x="4454600" y="1417713"/>
            <a:ext cx="32280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Gli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Adware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sono speciali malware che ci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mostrano pubblicità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quando utilizziamo specifici programmi e tramite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 pop-up allarmistici cercano di convincerci ad acquistare qualche cosa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Spesso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accompagna lo Spyware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 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Google Shape;320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40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322" name="Google Shape;322;p40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Antivirus: 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programma che blocca i malware e protegge il nostro dispositivo, avvisandoci in caso di comportamenti sospetti da parte di un sito, un programma o un file.</a:t>
            </a: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endParaRPr b="1" sz="12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Browser: 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è un software che consente di navigare il World Wide Web: cioè l’insieme dei siti internet.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Consenso: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Qualsiasi manifestazione di volontà libera, specifica, informata e inequivocabile dell’interessato, con la quale lo stesso manifesta il proprio assenso, mediante dichiarazione o azione positiva inequivocabile, che i dati personali che lo riguardano siano oggetto di trattamento.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E-mail: 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posta elettronica. Servizio Internet che consente di inviare e ricevere messaggi utilizzando un dispositivo (pc, smartphone, tablet) connesso in rete attraverso un proprio account di posta registrato presso un fornitore del servizio.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Informativa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La comunicazione che fornisce tutte le informazioni utili che l’interessato deve sapere nel momento in cui decide di dare il suo consenso al trattamento dei dati personali.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Malware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Un malware, abbreviazione di "malicious software", è un software intenzionalmente progettato per causare danni a un computer. I virus informatici, worm, trojan, spyware, adware sono tipi di malware.</a:t>
            </a:r>
            <a:endParaRPr b="1" sz="12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Password: 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sequenza di caratteri (lettere, numeri, caratteri speciali) utilizzata per accedere in modo esclusivo a una risorsa informatica.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Pharming: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Pharming consiste nel reindirizzamento dell’utente dal sito che stava cercando ad un altro fittizio.</a:t>
            </a:r>
            <a:endParaRPr sz="10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Popup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Un tipo di finestra che si apre sullo schermo del dispositivo senza che l'utente selezioni  un comando.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Google Shape;327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41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329" name="Google Shape;329;p41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Software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Il software è costituito da applicazioni eseguite su computer o portatili. Quando le applicazioni vengono eseguite su dispositivi mobili, vengono solitamente chiamate app.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Spyware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Tipo di malware capace di spiare le attività svolte sul computer. Uno spyware è in grado di registrare quello che digitiamo con la tastiera "rubando" le credenziali di accesso (nome utente e password) degli account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Redirecting: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il Redirecting consiste nella deviazione 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ad un altro indirizzo diverso da quello digitato, in modo che gli utenti visualizzino una pagina differente da quella desiderata.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Spam: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numero elevato di</a:t>
            </a: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email non richieste generalmente relative a pubblicità indesiderata.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Spoofing: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 Spoofing consiste nel mascheramento o falsificazione di diverse informazioni riguardanti, per esempio, il mittente di un messaggio.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Trojans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Cavallo di Troia, un tipo di malware che utilizza un programma "buono" per entrare all'interno del sistema.</a:t>
            </a:r>
            <a:endParaRPr b="1" sz="12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" name="Google Shape;334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6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168" name="Google Shape;168;p26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26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SICUREZZA: COME NAVIGARE IN SICUREZZA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CREARE UNA PASSWORD SICURA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GESTIRE LE PASSWORD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SICUREZZA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SPOOFING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PHARMING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REDIRECTING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ANTIVIRUS E SICUREZZA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 COSA PROTEGGE L’ANTIVIRUS?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GLOSSARIO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26"/>
          <p:cNvSpPr txBox="1"/>
          <p:nvPr/>
        </p:nvSpPr>
        <p:spPr>
          <a:xfrm>
            <a:off x="5543550" y="1259625"/>
            <a:ext cx="16098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5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6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7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8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pag. 9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pag. 10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pag. 12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pag. 15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7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Sicurezza: come navigare in sicurezza</a:t>
            </a:r>
            <a:endParaRPr/>
          </a:p>
        </p:txBody>
      </p:sp>
      <p:sp>
        <p:nvSpPr>
          <p:cNvPr id="177" name="Google Shape;177;p27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27"/>
          <p:cNvSpPr txBox="1"/>
          <p:nvPr/>
        </p:nvSpPr>
        <p:spPr>
          <a:xfrm>
            <a:off x="762300" y="1418900"/>
            <a:ext cx="78090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La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protezione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dei nostri account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deve essere la nostra priorità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quando navighiamo su internet o usiamo un dispositivo, che sia esso un PC, uno smartphone o un tablet.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La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password è il nostro primo sistema di difesa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impedisce ad altri di accedere ai nostri dispositivi, ai nostri account, e quindi di accedere a dati privati.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A volte anche una buona password può risultare inutile, in quanto la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minaccia arriva via email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ben nascosta,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attraverso indirizzi mail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che ad una prima occhiata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potrebbero essere innocui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Lo stesso vale per la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navigazione in rete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non tutti i siti sono affidabili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ed è necessario saperli riconoscere per evitare di incappare in problemi.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8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Sicurezza: come navigare in sicurezza</a:t>
            </a:r>
            <a:endParaRPr/>
          </a:p>
        </p:txBody>
      </p:sp>
      <p:sp>
        <p:nvSpPr>
          <p:cNvPr id="185" name="Google Shape;185;p28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28"/>
          <p:cNvSpPr txBox="1"/>
          <p:nvPr/>
        </p:nvSpPr>
        <p:spPr>
          <a:xfrm>
            <a:off x="762300" y="1418900"/>
            <a:ext cx="78090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spam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 intendono quei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messaggi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generalmente pubblicità,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inviati molto frequentemente ad un utente attraverso indirizzi generici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Lo spam non arriva solo tramite mail, ma anche chat, tag etc.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detto generalmente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riguarda pubblicità, ma accade anche si tratti di email spam di truffe, che ci chiederanno di inserire i nostri dati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Nelle email possono comparire email spam di tipo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phishing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ovvero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email di truffa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spacciandosi per mittenti affidabili, invitano il destinatario ad inserire i propri dati per poterli rubare e utilizzare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Andando ad inserire i nostri dati quando richiesto da email simili potremmo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incorrere nel furto d’identità. in quanto altre persone diverse da noi utilizzeranno il nostro nome e i nostri dati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Vedremo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seguito alcuni esempi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Email spam e truffe, alcune volte anche al furto di dati.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9"/>
          <p:cNvSpPr txBox="1"/>
          <p:nvPr/>
        </p:nvSpPr>
        <p:spPr>
          <a:xfrm>
            <a:off x="507300" y="1465375"/>
            <a:ext cx="42756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password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sicura deve essere costituita da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almeno otto caratteri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tra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numeri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lettere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caratteri speciali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cosa migliore è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 usare parole comuni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nostro nome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di nascita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in più vanno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alternate maiuscole e minuscole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una maggiore protezione sarebbe meglio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utilizzare una password diversa per ogni sito che la richieda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Potreste, per esempio,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sostituire simboli e numeri ad alcune lettere del vostro nome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29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Creare una password sicura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94" name="Google Shape;194;p29"/>
          <p:cNvSpPr txBox="1"/>
          <p:nvPr/>
        </p:nvSpPr>
        <p:spPr>
          <a:xfrm>
            <a:off x="5502900" y="2294700"/>
            <a:ext cx="2968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latin typeface="Calibri"/>
                <a:ea typeface="Calibri"/>
                <a:cs typeface="Calibri"/>
                <a:sym typeface="Calibri"/>
              </a:rPr>
              <a:t>P@$$w0Rd%E$eMp!0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29"/>
          <p:cNvSpPr/>
          <p:nvPr/>
        </p:nvSpPr>
        <p:spPr>
          <a:xfrm>
            <a:off x="5502900" y="2294700"/>
            <a:ext cx="2968200" cy="554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30"/>
          <p:cNvSpPr txBox="1"/>
          <p:nvPr/>
        </p:nvSpPr>
        <p:spPr>
          <a:xfrm>
            <a:off x="507375" y="1236575"/>
            <a:ext cx="3717000" cy="33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Ricordare 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password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diversi siti può risultare difficile 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pesso ci si dimentica o confonde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cosa migliore sarebbe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evitare di scrivere le password sul pc o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nello stesso luogo in cui abbiamo la nostra postazione.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Possiamo utilizzare dei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programmi e delle applicazioni che fungono da archivio per le nostre password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dalle quali potremo recuperarle con un click.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Anche il nostro </a:t>
            </a:r>
            <a:r>
              <a:rPr b="1"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browser permette di salvare le password</a:t>
            </a:r>
            <a:r>
              <a:rPr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, sebbene l’ideale sia quella di non salvare mai alcuna password.</a:t>
            </a:r>
            <a:endParaRPr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30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Gestire le password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03" name="Google Shape;203;p30"/>
          <p:cNvSpPr txBox="1"/>
          <p:nvPr/>
        </p:nvSpPr>
        <p:spPr>
          <a:xfrm>
            <a:off x="5502900" y="2294700"/>
            <a:ext cx="2968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4" name="Google Shape;204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64625" y="1444625"/>
            <a:ext cx="4421526" cy="90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0"/>
          <p:cNvSpPr/>
          <p:nvPr/>
        </p:nvSpPr>
        <p:spPr>
          <a:xfrm>
            <a:off x="4410275" y="1791200"/>
            <a:ext cx="790800" cy="152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30"/>
          <p:cNvSpPr/>
          <p:nvPr/>
        </p:nvSpPr>
        <p:spPr>
          <a:xfrm>
            <a:off x="6469700" y="1873450"/>
            <a:ext cx="477300" cy="152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7" name="Google Shape;207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80375" y="2415225"/>
            <a:ext cx="2590025" cy="2254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Google Shape;212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31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4</a:t>
            </a:r>
            <a:r>
              <a:rPr b="1" lang="it-IT" sz="2500">
                <a:solidFill>
                  <a:srgbClr val="4E9CBA"/>
                </a:solidFill>
              </a:rPr>
              <a:t>. Sicurezza </a:t>
            </a:r>
            <a:endParaRPr/>
          </a:p>
        </p:txBody>
      </p:sp>
      <p:sp>
        <p:nvSpPr>
          <p:cNvPr id="214" name="Google Shape;214;p31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31"/>
          <p:cNvSpPr txBox="1"/>
          <p:nvPr/>
        </p:nvSpPr>
        <p:spPr>
          <a:xfrm>
            <a:off x="762300" y="1418900"/>
            <a:ext cx="78090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Sicurezza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è un concetto estremamente importante per chi usa dispositivi digitali e naviga su internet.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Proteggendo con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antivirus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 nostri dispositivi eviteremo anche che qualcuno violi la nostra privacy, ma dobbiamo stare attenti noi per primi a quello che condividiamo su internet,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evitando di rendere pubblici dati che riguardano noi e chi ci sta vicino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Tramite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software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dedicati e alcuni piccoli accorgimenti cercheremo di proteggerci e mantenere privati dati che non vorremmo fossero condivisi.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Vedremo alcuni tra i tipi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spam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virus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Google Shape;220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32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32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</a:t>
            </a:r>
            <a:r>
              <a:rPr b="1" lang="it-IT" sz="2500">
                <a:solidFill>
                  <a:srgbClr val="4E9CBA"/>
                </a:solidFill>
              </a:rPr>
              <a:t>. Spoofing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23" name="Google Shape;223;p32"/>
          <p:cNvSpPr txBox="1"/>
          <p:nvPr/>
        </p:nvSpPr>
        <p:spPr>
          <a:xfrm>
            <a:off x="407025" y="1210575"/>
            <a:ext cx="3732900" cy="40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Spoofing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consiste nel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mascheramento o falsificazione di diverse informazioni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riguardanti, per esempio, il mittente di un messaggio.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Qui ad esempio vediamo una mail che sembra essere inviata da Poste Italiane. In realtà, guardando bene l’indirizzo del mittente, notiamo che si tratta di una email truffa.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Possiamo inoltre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controllare il testo della email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generalmente in questi casi si tratta di messaggi con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errori grammaticali e scritti in un italiano stentato o che richiedono nostre informazioni </a:t>
            </a:r>
            <a:r>
              <a:rPr b="1"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minacciando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pagamenti o blocchi dell’account.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4" name="Google Shape;224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59476" y="1723230"/>
            <a:ext cx="4879050" cy="1697051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2"/>
          <p:cNvSpPr/>
          <p:nvPr/>
        </p:nvSpPr>
        <p:spPr>
          <a:xfrm>
            <a:off x="4059475" y="1723225"/>
            <a:ext cx="1238400" cy="122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32"/>
          <p:cNvSpPr/>
          <p:nvPr/>
        </p:nvSpPr>
        <p:spPr>
          <a:xfrm>
            <a:off x="5201275" y="2515775"/>
            <a:ext cx="2569500" cy="2559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33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6</a:t>
            </a:r>
            <a:r>
              <a:rPr b="1" lang="it-IT" sz="2500">
                <a:solidFill>
                  <a:srgbClr val="4E9CBA"/>
                </a:solidFill>
              </a:rPr>
              <a:t>. Pharming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33" name="Google Shape;233;p33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33"/>
          <p:cNvSpPr/>
          <p:nvPr/>
        </p:nvSpPr>
        <p:spPr>
          <a:xfrm>
            <a:off x="6959100" y="1628850"/>
            <a:ext cx="1512000" cy="255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33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33"/>
          <p:cNvSpPr txBox="1"/>
          <p:nvPr/>
        </p:nvSpPr>
        <p:spPr>
          <a:xfrm>
            <a:off x="407025" y="1159175"/>
            <a:ext cx="37419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Pharming consiste nel reindirizzamento dell’utente dal sito che stava cercando ad un altro fittizio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il quale potrebbe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installare un virus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sul nostro dispositivo, oppure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rubare dei dati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nel momento in cui andiamo ad inserirli o tentiamo l’accesso al sito.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In questo caso è difficile riconoscere un sito fittizio, in quanto si presenta pressoché identico a quello originale, ma una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soluzione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può essere l’adozione di un buon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antivirus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insieme ad alcuni accorgimenti: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evitare siti sospetti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non cliccare link in email ambigue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prestare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attenzione ad anomalie nel sito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potrebbe richiederci informazioni mai richieste prima.  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7" name="Google Shape;237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1800" y="1053072"/>
            <a:ext cx="2276400" cy="2134125"/>
          </a:xfrm>
          <a:prstGeom prst="rect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38" name="Google Shape;238;p33"/>
          <p:cNvSpPr/>
          <p:nvPr/>
        </p:nvSpPr>
        <p:spPr>
          <a:xfrm>
            <a:off x="4801800" y="1053075"/>
            <a:ext cx="246600" cy="188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33"/>
          <p:cNvSpPr/>
          <p:nvPr/>
        </p:nvSpPr>
        <p:spPr>
          <a:xfrm>
            <a:off x="4878200" y="2295000"/>
            <a:ext cx="968400" cy="2325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33"/>
          <p:cNvSpPr/>
          <p:nvPr/>
        </p:nvSpPr>
        <p:spPr>
          <a:xfrm>
            <a:off x="5945300" y="3321550"/>
            <a:ext cx="2276400" cy="1353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33"/>
          <p:cNvSpPr txBox="1"/>
          <p:nvPr/>
        </p:nvSpPr>
        <p:spPr>
          <a:xfrm>
            <a:off x="5985600" y="3259450"/>
            <a:ext cx="22488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Possiamo anche cliccare sul lucchetto nella barra degli indirizzi, che ci indica un sito sicuro, ma ci permette di verificare abbia un certificato valido e sicuro.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2" name="Google Shape;242;p33"/>
          <p:cNvCxnSpPr>
            <a:stCxn id="237" idx="3"/>
            <a:endCxn id="241" idx="3"/>
          </p:cNvCxnSpPr>
          <p:nvPr/>
        </p:nvCxnSpPr>
        <p:spPr>
          <a:xfrm>
            <a:off x="7078200" y="2120134"/>
            <a:ext cx="1156200" cy="1878000"/>
          </a:xfrm>
          <a:prstGeom prst="bentConnector3">
            <a:avLst>
              <a:gd fmla="val 120595" name="adj1"/>
            </a:avLst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