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  <p15:guide id="11" pos="3005">
          <p15:clr>
            <a:srgbClr val="9AA0A6"/>
          </p15:clr>
        </p15:guide>
      </p15:sldGuideLst>
    </p:ext>
    <p:ext uri="http://customooxmlschemas.google.com/">
      <go:slidesCustomData xmlns:go="http://customooxmlschemas.google.com/" r:id="rId19" roundtripDataSignature="AMtx7mj1AwuN9arquAsk3wy1yFAgJLhL7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  <p:guide pos="3005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1" name="Google Shape;181;p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9" name="Google Shape;189;p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7" name="Google Shape;197;p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4" name="Google Shape;20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8" name="Google Shape;98;p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6" name="Google Shape;10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4" name="Google Shape;134;p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5" name="Google Shape;165;p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3" name="Google Shape;173;p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5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1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7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18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1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9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19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9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1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2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23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Relationship Id="rId4" Type="http://schemas.openxmlformats.org/officeDocument/2006/relationships/hyperlink" Target="https://www.paneeinternet.it/" TargetMode="External"/><Relationship Id="rId5" Type="http://schemas.openxmlformats.org/officeDocument/2006/relationships/hyperlink" Target="https://www.youtube.com/user/paneeinternet2011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PRESENTAZIONE CORSO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0"/>
          <p:cNvSpPr txBox="1"/>
          <p:nvPr>
            <p:ph type="title"/>
          </p:nvPr>
        </p:nvSpPr>
        <p:spPr>
          <a:xfrm>
            <a:off x="241500" y="87150"/>
            <a:ext cx="8229600" cy="5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300">
                <a:solidFill>
                  <a:srgbClr val="F23030"/>
                </a:solidFill>
              </a:rPr>
              <a:t>Smartphone Livello base</a:t>
            </a:r>
            <a:endParaRPr b="1" sz="1300">
              <a:solidFill>
                <a:srgbClr val="F2303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000"/>
              <a:t>12 ore sincrone: 8 lezioni di 1,5h + 1h a modulo di assistenza su WhatsApp</a:t>
            </a:r>
            <a:endParaRPr b="1" sz="900"/>
          </a:p>
        </p:txBody>
      </p:sp>
      <p:sp>
        <p:nvSpPr>
          <p:cNvPr id="185" name="Google Shape;185;p10"/>
          <p:cNvSpPr txBox="1"/>
          <p:nvPr/>
        </p:nvSpPr>
        <p:spPr>
          <a:xfrm>
            <a:off x="407025" y="707225"/>
            <a:ext cx="3869700" cy="367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1: Interagire con gli altri attraverso le tecnologie digitali (4,5 ore)</a:t>
            </a:r>
            <a:r>
              <a:rPr b="1" i="0" lang="it-IT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b="1" i="0" sz="1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   - Strumenti di comunicazione sincrona: Imparare a usare Zoom/altra (1,5 ore)</a:t>
            </a:r>
            <a:endParaRPr b="1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Presentazione di Zoom (icone, opzioni base)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Regolamento di comportamento durante una videochiamata/videolezione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Funzionalità base di Zoom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2: Strumenti di comunicazione asincrona: le e-mail (1,5 ore)</a:t>
            </a:r>
            <a:endParaRPr b="1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L’applicazione Gmail (come si usa e l’eventuale configurazione al primo accesso)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della posta: invio, ricezione, modalità di invio (Cc, Ccn)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3: Utilizzo dei social per comunicare (Facebook) (1,5 ore)</a:t>
            </a:r>
            <a:endParaRPr b="1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Funzionamento dei social, concetti di profilo personale vs stream di notizie.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Creazione di un post, caricamento di una foto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Gestire la privacy dei contenuti postati e le informazioni personali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Esempio di ricerca su Facebook di profili e pagine ufficiali (Comune, Sindaco, Enti)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2: Navigare, ricercare e filtrare le informazioni (3 ore)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4: Realizzare ricerche su Internet (1,5 ore)</a:t>
            </a:r>
            <a:endParaRPr b="1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Usare l’App Google e il browser Chrome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lphaLcParenR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delle informazioni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lphaLcParenR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Leggere la pagina dei risultati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lphaLcParenR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Gestione delle schede e dei preferiti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Ricercare attraverso Google Maps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lphaLcParenR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Ricercare un indirizzo o un luogo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lphaLcParenR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di Maps come navigatore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5: Ricerca delle informazioni attendibili (1,5 ore)</a:t>
            </a:r>
            <a:endParaRPr b="1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Fake news, bufale, truffe on- line e via e-mail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Cosa è una fake news? Come riconoscerle</a:t>
            </a:r>
            <a:r>
              <a:rPr b="0" i="1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Principali siti antibufala e debunking con ricerche online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t/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10"/>
          <p:cNvSpPr txBox="1"/>
          <p:nvPr/>
        </p:nvSpPr>
        <p:spPr>
          <a:xfrm>
            <a:off x="4276725" y="637650"/>
            <a:ext cx="4020000" cy="1970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3: Utilizzo delle applicazioni (3 ore)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6: Utilizzare le App più comuni (1,5 ore)</a:t>
            </a:r>
            <a:endParaRPr b="1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Principali app installate nel telefono e loro funzioni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Ricercare App in Play Store, le tipologie commerciali delle App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Rimozione di App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7: Uso dei servizi online utili al cittadino (1,5 ore)</a:t>
            </a:r>
            <a:endParaRPr b="1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servizi per il cittadino: utilizzo dello Spid 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App di utilità per il cittadino: APP FSE, App IO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4: Nozioni di sicurezza online (1,5 ore)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8: Gestione della propria sicurezza</a:t>
            </a:r>
            <a:endParaRPr b="1" i="0" sz="800" u="none" cap="none" strike="sng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Tipi di minacce: password, rete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dell’antivirus</a:t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b="0" i="0" lang="it-IT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Descrizione delle truffe online (Differenza tra Spam, phishing, furto di identità)</a:t>
            </a:r>
            <a:endParaRPr b="0" i="0" sz="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11"/>
          <p:cNvSpPr txBox="1"/>
          <p:nvPr>
            <p:ph type="title"/>
          </p:nvPr>
        </p:nvSpPr>
        <p:spPr>
          <a:xfrm>
            <a:off x="241500" y="163350"/>
            <a:ext cx="8229600" cy="5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300">
                <a:solidFill>
                  <a:srgbClr val="F23030"/>
                </a:solidFill>
              </a:rPr>
              <a:t>Smartphone Livello intermedio</a:t>
            </a:r>
            <a:endParaRPr b="1" sz="1300">
              <a:solidFill>
                <a:srgbClr val="F23030"/>
              </a:solidFill>
            </a:endParaRPr>
          </a:p>
          <a:p>
            <a:pPr indent="0" lvl="0" marL="0" rtl="0" algn="ct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000"/>
              <a:t> 19 ore sincrone di 1,5 ore + 8 video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93" name="Google Shape;193;p11"/>
          <p:cNvSpPr txBox="1"/>
          <p:nvPr/>
        </p:nvSpPr>
        <p:spPr>
          <a:xfrm>
            <a:off x="407025" y="859625"/>
            <a:ext cx="3869700" cy="358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1: Le funzioni principali dello smartphone (3 ore + 1 video)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1: Presentazione del corso e introduzione allo smartphone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Connessioni 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Bluetooth: accessori che utilizzano il Bluetooth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NFC (pagamenti, trasferimento dati)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Hotspot e Tethering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Gestione delle memorie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Differenza tra memoria, memoria di archiviazione, scheda SD, SIM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2 – Impostazioni avanzate dello smartphone (1 video)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Avviso di chiamata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Chiamate di gruppo (differenza con WhatsApp)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Filtro antispam, Blocco chiamate e numeri indesiderati</a:t>
            </a:r>
            <a:endParaRPr b="0" i="0" sz="850" u="none" cap="none" strike="noStrike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3 – Gestione dei propri account e trasferimento dati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Account, Backup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Trasferire i dati da un telefono all'altro o al PC (i metodi)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2: L’utilizzo avanzato delle APP (1,5 ore + 4 video)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4 – Scaricare e gestire le App con Google Play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riconoscere una app sicura, gratis e a pagamento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Metodi di pagamento delle App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avanzato di Google Play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Aggiornare, disattivare, disinstallare le App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5 – Le App di comune utilizzo per i cittadini (4 video)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 di utilità per il cittadino: presentazione dell'identità digitale e le opportunità per il cittadino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usare la App del Fascicolo sanitario elettronico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utilizzare le principali APP per la comunicazione sincrona </a:t>
            </a:r>
            <a:r>
              <a:rPr b="0" i="0" lang="it-IT" sz="85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(Whatsapp e Telegram)</a:t>
            </a:r>
            <a:endParaRPr b="0" i="0" sz="85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Come organizzare riunioni o webinar utilizzando le principali APP</a:t>
            </a:r>
            <a:endParaRPr b="0" i="0" sz="85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t/>
            </a:r>
            <a:endParaRPr b="0" i="0" sz="85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1"/>
          <p:cNvSpPr txBox="1"/>
          <p:nvPr/>
        </p:nvSpPr>
        <p:spPr>
          <a:xfrm>
            <a:off x="4696200" y="866250"/>
            <a:ext cx="4272900" cy="4199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5 – Le App di comune utilizzo per i cittadini (4 video)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 di utilità per il cittadino: presentazione dell'identità digitale e le opportunità per il cittadino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usare la App del Fascicolo sanitario elettronico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utilizzare le principali APP per la comunicazione sincrona (Whatsapp e Telegram)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organizzare riunioni o webinar utilizzando le principali APP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3 – Il Cloud computing: creare, condividere, collaborare (1,5 ore + 2 video)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6 – Introduzione al Cloud (2 video)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 Computing: Cos’è il cloud, vantaggi, limiti e rischi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Presentazione dei principali servizi Cloud: Dropbox, WeTransfer 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7 – Il cloud da smartphone: nozioni di base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principali servizi Cloud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Calendar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4 – La sicurezza e la privacy online (3 ore + 1 video)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8 –Riconoscere i principali attacchi alla sicurezza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Protezione dell’account: la creazione e la gestione di password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della e-mail: riconoscimento indirizzi mail sospetti (spoofing) e frodi (phishing)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Navigazione in rete: riconoscimento di siti sospetti (pharming, redirecting)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6695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9 – Casi di truffe online: come riconoscerle e difendersi (1 video)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6695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10 – Impostazione della sicurezza e della privacy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Rintracciare un telefono smarrito o rubato: rilevamento, blocco, reset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Protezione dello Smartphone: PIN, Password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dei dati biometrici: vantaggi e rischi (+ esercizio)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Tutela della privacy: normativa 679/2016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2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SITI UTILI</a:t>
            </a:r>
            <a:endParaRPr/>
          </a:p>
        </p:txBody>
      </p:sp>
      <p:sp>
        <p:nvSpPr>
          <p:cNvPr id="201" name="Google Shape;201;p12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Sito Pane e Internet: </a:t>
            </a:r>
            <a:r>
              <a:rPr b="1" i="0" lang="it-IT" sz="1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https://www.paneeinternet.it/</a:t>
            </a:r>
            <a:endParaRPr b="1" i="0" sz="1400" u="none" cap="none" strike="noStrik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Canale Youtube Pane e Internet: </a:t>
            </a:r>
            <a:r>
              <a:rPr b="1" i="0" lang="it-IT" sz="1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https://www.youtube.com/user/paneeinternet2011</a:t>
            </a:r>
            <a:endParaRPr b="1" i="0" sz="1400" u="none" cap="none" strike="noStrik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2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2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b="0" i="0" lang="it-IT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CORSO</a:t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b="0" i="0" lang="it-IT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REGOLAMENTO</a:t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b="0" i="0" lang="it-IT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ZOOM</a:t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b="0" i="0" lang="it-IT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 LIVELLO BASE</a:t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b="0" i="0" lang="it-IT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 LIVELLO INTERMEDIO</a:t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b="0" i="0" lang="it-IT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SMARTPHONE LIVELLO BASE</a:t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b="0" i="0" lang="it-IT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SMARTPHONE LIVELLO INTERMEDIO</a:t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 txBox="1"/>
          <p:nvPr/>
        </p:nvSpPr>
        <p:spPr>
          <a:xfrm>
            <a:off x="5543550" y="1259625"/>
            <a:ext cx="16098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pag. 3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pag. 4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pag. 5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pag. 8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9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10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11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3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it-IT" sz="2500">
                <a:solidFill>
                  <a:srgbClr val="4E9CBA"/>
                </a:solidFill>
              </a:rPr>
              <a:t>1. Il corso</a:t>
            </a:r>
            <a:endParaRPr/>
          </a:p>
        </p:txBody>
      </p:sp>
      <p:sp>
        <p:nvSpPr>
          <p:cNvPr id="102" name="Google Shape;102;p3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3"/>
          <p:cNvSpPr txBox="1"/>
          <p:nvPr/>
        </p:nvSpPr>
        <p:spPr>
          <a:xfrm>
            <a:off x="762300" y="1418900"/>
            <a:ext cx="78090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Il corso potrà essere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seguito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sia da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smartphone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che da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PC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Prima della lezione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riceverete un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link nella vostra </a:t>
            </a:r>
            <a:r>
              <a:rPr b="1" i="0" lang="it-IT" sz="14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casella email,</a:t>
            </a:r>
            <a:r>
              <a:rPr b="0" i="0" lang="it-IT" sz="14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tramite il quale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collegarvi alla piattaforma ZOOM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attraverso la quale potrete seguire le lezioni.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Vedremo nelle prossime slide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come accedere ad un meeting zoom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e i principali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pulsanti che vi troverete davanti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Troverete anche le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principali regole da rispettare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durante una videochiamata o conferenza online e i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siti utili che vi rimanderanno al sito di Pane e Internet e al canale Youtube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Inoltre potrete visualizzare il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programma del corso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4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it-IT" sz="2500">
                <a:solidFill>
                  <a:srgbClr val="4E9CBA"/>
                </a:solidFill>
              </a:rPr>
              <a:t>2. Regolamento di comportamento durante una videochiamata/videolezione</a:t>
            </a:r>
            <a:endParaRPr/>
          </a:p>
        </p:txBody>
      </p:sp>
      <p:sp>
        <p:nvSpPr>
          <p:cNvPr id="110" name="Google Shape;110;p4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4"/>
          <p:cNvSpPr txBox="1"/>
          <p:nvPr/>
        </p:nvSpPr>
        <p:spPr>
          <a:xfrm>
            <a:off x="762300" y="1418900"/>
            <a:ext cx="78090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Per svolgere al meglio la nostra lezione, seguiamo alcune semplici regole:</a:t>
            </a:r>
            <a:b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AutoNum type="arabicPeriod"/>
            </a:pPr>
            <a:r>
              <a:rPr b="1" i="0" lang="it-IT" sz="14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Strumentazione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Assicuriamoci che il nostro computer o smartphone o rete, così come webcam, cuffie e microfono, funzionino correttamente. Nei corsi online è fondamentale avere una strumentazione adeguata.</a:t>
            </a:r>
            <a:endParaRPr b="1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i="0" lang="it-IT" sz="14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Puntualità</a:t>
            </a:r>
            <a:r>
              <a:rPr b="1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Presentarsi puntuali ad ogni lezione.</a:t>
            </a:r>
            <a:endParaRPr b="1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i="0" lang="it-IT" sz="14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Costanza</a:t>
            </a:r>
            <a:r>
              <a:rPr b="1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Essere sempre presenti è spesso fondamentale per non perdere parti importanti.</a:t>
            </a:r>
            <a:endParaRPr b="1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AutoNum type="arabicPeriod"/>
            </a:pPr>
            <a:r>
              <a:rPr b="1" i="0" lang="it-IT" sz="14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Microfono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Durante la videochiamata il microfono va in genere tenuto spento e lo si accende solo quando si desidera intervenire. Per intervenire, talvolta è bene “alzare la mano” premendo l’apposita icona sul software, quindi attendere che l’insegnante ci dia la parola.</a:t>
            </a:r>
            <a:endParaRPr b="1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AutoNum type="arabicPeriod"/>
            </a:pPr>
            <a:r>
              <a:rPr b="1" i="0" lang="it-IT" sz="14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Webcam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b="1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Durante la videochiamata è bene tenere la webcam accesa, per mantenere la “relazione”. Se si avessero problemi di connessione è invece consigliabile spegnerla.</a:t>
            </a:r>
            <a:endParaRPr b="1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AutoNum type="arabicPeriod"/>
            </a:pPr>
            <a:r>
              <a:rPr b="1" i="0" lang="it-IT" sz="14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Problemi o dubbi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Se si hanno dei dubbi o ci sono dei problemi, tecnici o di altra natura, non attendiamo la fine della lezione, poniamo subito le domande al docente.</a:t>
            </a:r>
            <a:endParaRPr b="1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5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Zoom</a:t>
            </a:r>
            <a:r>
              <a:rPr b="0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un programma che ci permetterà di creare una chiamata alla quale potremo far accedere altre persone </a:t>
            </a:r>
            <a:r>
              <a:rPr b="1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tramite un link</a:t>
            </a:r>
            <a:r>
              <a:rPr b="0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0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Grazie a Zoom </a:t>
            </a:r>
            <a:r>
              <a:rPr b="0" i="0" lang="it-IT" sz="14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potremo </a:t>
            </a:r>
            <a:r>
              <a:rPr b="1" i="0" lang="it-IT" sz="14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videochiamare </a:t>
            </a:r>
            <a:r>
              <a:rPr b="0" i="0" lang="it-IT" sz="14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un’altra persona per un tempo illimitato,</a:t>
            </a:r>
            <a:r>
              <a:rPr b="0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mentre se volessimo organizzare una riunione con più persone il nostro tempo di chiamata sarà limitato a 40 minuti. 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0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Zoom permette anche la </a:t>
            </a:r>
            <a:r>
              <a:rPr b="1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condivisione schermo</a:t>
            </a:r>
            <a:r>
              <a:rPr b="0" i="0" lang="it-IT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ci permette di mostrare al nostro interlocutore il nostro desktop.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5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Zoom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9" name="Google Shape;119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30313" y="1415675"/>
            <a:ext cx="3076575" cy="26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Zoom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26" name="Google Shape;126;p6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i="0" lang="it-IT" sz="1700" u="none" cap="none" strike="noStrik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funziona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84200" y="1626575"/>
            <a:ext cx="5130001" cy="234469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6"/>
          <p:cNvSpPr txBox="1"/>
          <p:nvPr/>
        </p:nvSpPr>
        <p:spPr>
          <a:xfrm>
            <a:off x="407025" y="1406125"/>
            <a:ext cx="3368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Per cominciare dobbiamo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scaricare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il programma Zoom e una volta fatto questo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cliccare sul link ricevuto via mail.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Cliccato il link si aprirà un pop-up tramite il quale potremo accedere alla riunione cliccando sul tasto Apri Zoom Meetings.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Nel caso in cui non comparisse potremo comunque usare il bottone Avvia Riunione, che aprirà l’applicazione Zoom.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6"/>
          <p:cNvSpPr txBox="1"/>
          <p:nvPr/>
        </p:nvSpPr>
        <p:spPr>
          <a:xfrm>
            <a:off x="648675" y="390635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6"/>
          <p:cNvSpPr/>
          <p:nvPr/>
        </p:nvSpPr>
        <p:spPr>
          <a:xfrm>
            <a:off x="7503300" y="2276950"/>
            <a:ext cx="590700" cy="171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6"/>
          <p:cNvSpPr/>
          <p:nvPr/>
        </p:nvSpPr>
        <p:spPr>
          <a:xfrm>
            <a:off x="7060450" y="3630775"/>
            <a:ext cx="822600" cy="303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Zoom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8" name="Google Shape;138;p7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i="0" lang="it-IT" sz="1700" u="none" cap="none" strike="noStrik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funziona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7"/>
          <p:cNvSpPr txBox="1"/>
          <p:nvPr/>
        </p:nvSpPr>
        <p:spPr>
          <a:xfrm>
            <a:off x="407025" y="1406125"/>
            <a:ext cx="3368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Avviata la riunione insieme agli altri partecipanti avremo una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barra nella parte inferiore della schermata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dalla quale potremo </a:t>
            </a:r>
            <a:r>
              <a:rPr b="1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gestire la chiamata</a:t>
            </a:r>
            <a:r>
              <a:rPr b="0" i="0" lang="it-IT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7"/>
          <p:cNvSpPr txBox="1"/>
          <p:nvPr/>
        </p:nvSpPr>
        <p:spPr>
          <a:xfrm>
            <a:off x="1174950" y="12072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7"/>
          <p:cNvSpPr txBox="1"/>
          <p:nvPr/>
        </p:nvSpPr>
        <p:spPr>
          <a:xfrm>
            <a:off x="2108225" y="3978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" name="Google Shape;14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0938" y="2594048"/>
            <a:ext cx="7882127" cy="25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7"/>
          <p:cNvSpPr/>
          <p:nvPr/>
        </p:nvSpPr>
        <p:spPr>
          <a:xfrm>
            <a:off x="623100" y="2563925"/>
            <a:ext cx="11031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7"/>
          <p:cNvSpPr/>
          <p:nvPr/>
        </p:nvSpPr>
        <p:spPr>
          <a:xfrm>
            <a:off x="4114200" y="1406125"/>
            <a:ext cx="1825800" cy="791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7"/>
          <p:cNvSpPr/>
          <p:nvPr/>
        </p:nvSpPr>
        <p:spPr>
          <a:xfrm>
            <a:off x="3852350" y="2563925"/>
            <a:ext cx="4842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7"/>
          <p:cNvSpPr txBox="1"/>
          <p:nvPr/>
        </p:nvSpPr>
        <p:spPr>
          <a:xfrm>
            <a:off x="3118250" y="3262925"/>
            <a:ext cx="1952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 questo pulsante potremo vedere la lista dei partecipanti alla riunione</a:t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7"/>
          <p:cNvSpPr/>
          <p:nvPr/>
        </p:nvSpPr>
        <p:spPr>
          <a:xfrm>
            <a:off x="4336550" y="2563850"/>
            <a:ext cx="4842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7"/>
          <p:cNvSpPr/>
          <p:nvPr/>
        </p:nvSpPr>
        <p:spPr>
          <a:xfrm>
            <a:off x="4820750" y="2563850"/>
            <a:ext cx="6666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7"/>
          <p:cNvSpPr/>
          <p:nvPr/>
        </p:nvSpPr>
        <p:spPr>
          <a:xfrm>
            <a:off x="8028875" y="2563925"/>
            <a:ext cx="4842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7"/>
          <p:cNvSpPr/>
          <p:nvPr/>
        </p:nvSpPr>
        <p:spPr>
          <a:xfrm>
            <a:off x="3176750" y="3262925"/>
            <a:ext cx="1768200" cy="696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7"/>
          <p:cNvSpPr txBox="1"/>
          <p:nvPr/>
        </p:nvSpPr>
        <p:spPr>
          <a:xfrm>
            <a:off x="7417025" y="3355325"/>
            <a:ext cx="1585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Termina ci permette di chiudere la riunione</a:t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7"/>
          <p:cNvSpPr txBox="1"/>
          <p:nvPr/>
        </p:nvSpPr>
        <p:spPr>
          <a:xfrm>
            <a:off x="290550" y="3220825"/>
            <a:ext cx="1768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Questi due pulsanti ci permettono di attivare o disattivare audio e video</a:t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7"/>
          <p:cNvSpPr/>
          <p:nvPr/>
        </p:nvSpPr>
        <p:spPr>
          <a:xfrm>
            <a:off x="7479575" y="3355325"/>
            <a:ext cx="1460100" cy="525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7"/>
          <p:cNvSpPr txBox="1"/>
          <p:nvPr/>
        </p:nvSpPr>
        <p:spPr>
          <a:xfrm>
            <a:off x="4116200" y="1361850"/>
            <a:ext cx="1952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Chat ci permette di scrivere messaggi di testo che gli altri partecipanti possono visualizzare</a:t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7"/>
          <p:cNvSpPr txBox="1"/>
          <p:nvPr/>
        </p:nvSpPr>
        <p:spPr>
          <a:xfrm>
            <a:off x="5170400" y="3298000"/>
            <a:ext cx="1796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Condividi schermo ci permette di mostrare al nostro interlocutore il nostro desktop o solo una finestra aperta su di esso</a:t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7"/>
          <p:cNvSpPr/>
          <p:nvPr/>
        </p:nvSpPr>
        <p:spPr>
          <a:xfrm>
            <a:off x="335100" y="3293200"/>
            <a:ext cx="1679100" cy="646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7"/>
          <p:cNvSpPr/>
          <p:nvPr/>
        </p:nvSpPr>
        <p:spPr>
          <a:xfrm>
            <a:off x="5218750" y="3298000"/>
            <a:ext cx="1679100" cy="1108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8" name="Google Shape;158;p7"/>
          <p:cNvCxnSpPr>
            <a:stCxn id="143" idx="2"/>
            <a:endCxn id="156" idx="0"/>
          </p:cNvCxnSpPr>
          <p:nvPr/>
        </p:nvCxnSpPr>
        <p:spPr>
          <a:xfrm>
            <a:off x="1174650" y="2884025"/>
            <a:ext cx="0" cy="4092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9" name="Google Shape;159;p7"/>
          <p:cNvCxnSpPr>
            <a:stCxn id="145" idx="2"/>
            <a:endCxn id="150" idx="0"/>
          </p:cNvCxnSpPr>
          <p:nvPr/>
        </p:nvCxnSpPr>
        <p:spPr>
          <a:xfrm flipH="1">
            <a:off x="4060850" y="2884025"/>
            <a:ext cx="33600" cy="378900"/>
          </a:xfrm>
          <a:prstGeom prst="straightConnector1">
            <a:avLst/>
          </a:prstGeom>
          <a:noFill/>
          <a:ln cap="flat" cmpd="sng" w="9525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0" name="Google Shape;160;p7"/>
          <p:cNvCxnSpPr>
            <a:stCxn id="147" idx="0"/>
            <a:endCxn id="144" idx="2"/>
          </p:cNvCxnSpPr>
          <p:nvPr/>
        </p:nvCxnSpPr>
        <p:spPr>
          <a:xfrm flipH="1" rot="10800000">
            <a:off x="4578650" y="2197250"/>
            <a:ext cx="448500" cy="366600"/>
          </a:xfrm>
          <a:prstGeom prst="straightConnector1">
            <a:avLst/>
          </a:prstGeom>
          <a:noFill/>
          <a:ln cap="flat" cmpd="sng" w="9525">
            <a:solidFill>
              <a:srgbClr val="17A25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1" name="Google Shape;161;p7"/>
          <p:cNvCxnSpPr>
            <a:stCxn id="148" idx="2"/>
            <a:endCxn id="157" idx="0"/>
          </p:cNvCxnSpPr>
          <p:nvPr/>
        </p:nvCxnSpPr>
        <p:spPr>
          <a:xfrm>
            <a:off x="5154050" y="2883950"/>
            <a:ext cx="904200" cy="4140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2" name="Google Shape;162;p7"/>
          <p:cNvCxnSpPr>
            <a:stCxn id="149" idx="2"/>
            <a:endCxn id="153" idx="0"/>
          </p:cNvCxnSpPr>
          <p:nvPr/>
        </p:nvCxnSpPr>
        <p:spPr>
          <a:xfrm flipH="1">
            <a:off x="8209475" y="2884025"/>
            <a:ext cx="61500" cy="4713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8"/>
          <p:cNvSpPr txBox="1"/>
          <p:nvPr>
            <p:ph type="title"/>
          </p:nvPr>
        </p:nvSpPr>
        <p:spPr>
          <a:xfrm>
            <a:off x="241500" y="163350"/>
            <a:ext cx="8229600" cy="5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311">
                <a:solidFill>
                  <a:srgbClr val="F23030"/>
                </a:solidFill>
              </a:rPr>
              <a:t>PC Livello Base </a:t>
            </a:r>
            <a:endParaRPr b="1" sz="1311">
              <a:solidFill>
                <a:srgbClr val="F23030"/>
              </a:solidFill>
            </a:endParaRPr>
          </a:p>
          <a:p>
            <a:pPr indent="0" lvl="0" marL="0" rtl="0" algn="ct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000"/>
              <a:t>12 ore sincrone: 8 lezioni di 1,5 ore + 1h a modulo di assistenza WhatsApp</a:t>
            </a:r>
            <a:endParaRPr b="1" sz="1100">
              <a:solidFill>
                <a:srgbClr val="F23030"/>
              </a:solidFill>
            </a:endParaRPr>
          </a:p>
        </p:txBody>
      </p:sp>
      <p:sp>
        <p:nvSpPr>
          <p:cNvPr id="169" name="Google Shape;169;p8"/>
          <p:cNvSpPr txBox="1"/>
          <p:nvPr/>
        </p:nvSpPr>
        <p:spPr>
          <a:xfrm>
            <a:off x="407025" y="859625"/>
            <a:ext cx="3869700" cy="358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1: Interagire con gli altri attraverso le tecnologie digitali (4,5 ore)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1: Presentazione e avvio del corso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Presentazione obiettivi e modalità del corso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Zoom: funzionalità di base (icone, opzioni base)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Regolamento di comportamento durante una videolezione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2: Strumenti di comunicazione asincrona: la e-mail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Cos’è un account di posta elettronica e come si accede (user e password)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della posta: invio, ricezione, modalità di invio (Cc, Ccn)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Creazione delle etichette per archiviare le e-mail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3: Utilizzo dei social per comunicare (Facebook)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Funzionamento dei social, concetti di profilo personale vs stream di notizie.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Creazione di un post, caricamento di una foto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Gestire la privacy dei contenuti postati e le informazioni personali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Esempio di ricerca su Facebook di profili e pagine ufficiali (Comune, Sindaco, Enti)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2: Navigare, ricercare e filtrare le informazioni e i contenuti digitali (4,5 ore)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4: I principali Browser ed il loro utilizzo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 del browser come funziona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Indirizzo del sito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Segnalibri e cronologia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Navigare con sicurezza </a:t>
            </a:r>
            <a:endParaRPr b="1" i="0" sz="85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t/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8"/>
          <p:cNvSpPr txBox="1"/>
          <p:nvPr/>
        </p:nvSpPr>
        <p:spPr>
          <a:xfrm>
            <a:off x="4696200" y="866250"/>
            <a:ext cx="4020000" cy="3405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5: I motori di ricerca, le parole chiave e filtrare i risultati)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delle informazioni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Riconoscere un sito affidabile (https)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 privacy e tracciamento dei dati (Cookie)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6: Come riconoscere Fake news e bufale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Cos’è una fake news?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riconoscerle le notizie false e le bufale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Strumenti di controllo: Fact checking e siti antibufale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3: Uso dei servizi online utili al cittadino (1,5)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7: Come accedere ai servizi online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servizi per il cittadino: utilizzo dello Spid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principali servizi accessibili con Spid: il fascicolo sanitario elettronico, servizi agenzia delle entrate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4: Nozioni di sicurezza online (1,5 ore)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8: Gestione della propria sicurezza</a:t>
            </a:r>
            <a:r>
              <a:rPr b="1" i="0" lang="it-IT" sz="850" u="none" cap="none" strike="sng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Tipi di minacce: password, rete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dell’antivirus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Descrizione delle truffe online (Differenza tra Spam, phishing, furto di identità)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t/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9"/>
          <p:cNvSpPr txBox="1"/>
          <p:nvPr>
            <p:ph type="title"/>
          </p:nvPr>
        </p:nvSpPr>
        <p:spPr>
          <a:xfrm>
            <a:off x="241500" y="163350"/>
            <a:ext cx="8229600" cy="5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300">
                <a:solidFill>
                  <a:srgbClr val="F23030"/>
                </a:solidFill>
              </a:rPr>
              <a:t>PC Livello Intermedio</a:t>
            </a:r>
            <a:endParaRPr b="1" sz="1300">
              <a:solidFill>
                <a:srgbClr val="F23030"/>
              </a:solidFill>
            </a:endParaRPr>
          </a:p>
          <a:p>
            <a:pPr indent="0" lvl="0" marL="0" rtl="0" algn="ct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000"/>
              <a:t> 12 ore sincrone: 8 lezioni di 1,5 ore + 5 video durata max.10 minuti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77" name="Google Shape;177;p9"/>
          <p:cNvSpPr txBox="1"/>
          <p:nvPr/>
        </p:nvSpPr>
        <p:spPr>
          <a:xfrm>
            <a:off x="407025" y="859625"/>
            <a:ext cx="3869700" cy="358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1- I servizi digitali per il cittadino (1,5 ore + 2 video)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91490" lvl="0" marL="72009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1: Presentazione del corso e identità digitale</a:t>
            </a: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Presentazione obiettivi e modalità del corso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Esempi di servizi utili accessibili con SPID: Fisconline, Agenzia del territorio, Pago PA 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2 – Esempi di servizi accessibili con l’identità digitale (2 video)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 di utilità per il cittadino: presentazione dell'identità digitale e le opportunità per il cittadino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usare il Fascicolo sanitario elettronico dal proprio PC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t/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2: Account e principali servizi Cloud (6 ore + 2 video)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3 – Cos’è un account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Gestione dei propri account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provider di account più comuni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4 – Tipi di account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di mail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social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di messaggistica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5 – lntroduzione al Cloud (2 video)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 Computing: Cos’è il cloud, vantaggi, limiti e rischi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Presentazione dei principali servizi Cloud: Dropbox, WeTransfer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t/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9"/>
          <p:cNvSpPr txBox="1"/>
          <p:nvPr/>
        </p:nvSpPr>
        <p:spPr>
          <a:xfrm>
            <a:off x="4696200" y="866250"/>
            <a:ext cx="4020000" cy="4235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6 – I principali servizi Cloud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Calendar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7 – Integrare dispositivi diversi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Sincronizzazione da Pc/ smartphone da Windows 10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Sincronizzazione Pc /smartphone con account di Google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t/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3: Comunicare online (1,5 ore)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8 – Presentazione degli strumenti di comunicazione sincrona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1613" lvl="0" marL="61722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Gli strumenti più utilizzati (Zoom, Jitsi)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1613" lvl="0" marL="61722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si organizza una conferenza online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t/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1000" u="none" cap="none" strike="noStrike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4: La sicurezza e la privacy online (3 ore + 1 video)</a:t>
            </a:r>
            <a:endParaRPr b="1" i="0" sz="1000" u="none" cap="none" strike="noStrike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9 – Riconoscere i principali attacchi alla sicurezza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1613" lvl="0" marL="61722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Protezione dell’account: la creazione e la gestione di password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1613" lvl="0" marL="61722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della e-mail: Riconoscimento indirizzi mail sospetti (spoofing) e frodi (phishing)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1613" lvl="0" marL="61722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Navigazione in rete: Riconoscimento di siti sospetti (pharming, redirecting)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6695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10– Casi di truffe online: come riconoscerle e difendersi (video)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11 – Impostazione della sicurezza e della privacy (1,5 ore)</a:t>
            </a:r>
            <a:endParaRPr b="1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Configurare un firewall e l’antivirus per il PC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2575" lvl="0" marL="67818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b="0" i="0" lang="it-IT" sz="8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Tutela della privacy: Normativa 679/2016  </a:t>
            </a:r>
            <a:endParaRPr b="0" i="0" sz="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